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80" r:id="rId10"/>
    <p:sldId id="281" r:id="rId11"/>
    <p:sldId id="290" r:id="rId12"/>
    <p:sldId id="282" r:id="rId13"/>
    <p:sldId id="283" r:id="rId14"/>
    <p:sldId id="284" r:id="rId15"/>
    <p:sldId id="285" r:id="rId16"/>
    <p:sldId id="291" r:id="rId17"/>
    <p:sldId id="287" r:id="rId18"/>
    <p:sldId id="289" r:id="rId1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tIns="0" rIns="0" bIns="0">
            <a:normAutofit fontScale="42000"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it.de/2021/16/mindeststeuersatz-usa-grosskonzerne-steuerlast-reform-us-regieru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zeit.de/2021/16/mindeststeuersatz-usa-grosskonzerne-steuerlast-reform-us-regierung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78"/>
          <p:cNvPicPr/>
          <p:nvPr/>
        </p:nvPicPr>
        <p:blipFill>
          <a:blip r:embed="rId2"/>
          <a:stretch/>
        </p:blipFill>
        <p:spPr>
          <a:xfrm>
            <a:off x="8897040" y="209520"/>
            <a:ext cx="1704960" cy="377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131480" y="1956960"/>
            <a:ext cx="10123560" cy="254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900" b="1" strike="noStrike" spc="-1">
                <a:solidFill>
                  <a:srgbClr val="B13600"/>
                </a:solidFill>
                <a:latin typeface="Garamond"/>
                <a:ea typeface="DejaVu Sans"/>
              </a:rPr>
              <a:t>[Steuergerechtigkeit]</a:t>
            </a:r>
            <a:endParaRPr lang="de-DE" sz="4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910" b="0" strike="noStrike" spc="-1">
                <a:solidFill>
                  <a:srgbClr val="060606"/>
                </a:solidFill>
                <a:latin typeface="Garamond"/>
                <a:ea typeface="Microsoft YaHei"/>
              </a:rPr>
              <a:t>Globale Ungleichheit, Steuerhinterziehung </a:t>
            </a:r>
            <a:r>
              <a:t/>
            </a:r>
            <a:br/>
            <a:r>
              <a:rPr lang="de-DE" sz="2910" b="0" strike="noStrike" spc="-1">
                <a:solidFill>
                  <a:srgbClr val="060606"/>
                </a:solidFill>
                <a:latin typeface="Garamond"/>
                <a:ea typeface="Microsoft YaHei"/>
              </a:rPr>
              <a:t>und Steuervermeidung</a:t>
            </a:r>
            <a:endParaRPr lang="de-DE" sz="291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 rot="16200000">
            <a:off x="5725080" y="219240"/>
            <a:ext cx="936000" cy="2481480"/>
          </a:xfrm>
          <a:prstGeom prst="rect">
            <a:avLst/>
          </a:prstGeom>
          <a:solidFill>
            <a:srgbClr val="FEFCFC"/>
          </a:solidFill>
          <a:ln>
            <a:solidFill>
              <a:srgbClr val="B13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5104440" y="1070640"/>
            <a:ext cx="2220120" cy="77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40" b="0" strike="noStrike" spc="-1">
                <a:solidFill>
                  <a:srgbClr val="800000"/>
                </a:solidFill>
                <a:latin typeface="Garamond"/>
                <a:ea typeface="DejaVu Sans"/>
              </a:rPr>
              <a:t>Foliensätze zu den Blöcken A-C</a:t>
            </a:r>
            <a:endParaRPr lang="de-DE" sz="164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Was sind die Problem der Steuervermeidung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6" name="Bild9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540632" y="1874520"/>
            <a:ext cx="4255128" cy="250545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Bild6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0567" y="1689840"/>
            <a:ext cx="6557201" cy="4253760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7612344" y="4744725"/>
            <a:ext cx="4321296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Was kann man mit 100 bis 240 Milliarden Dollar alles kaufen?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9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Wie funktioniert die globale Mindeststeuer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3" name="Bild5"/>
          <p:cNvPicPr/>
          <p:nvPr/>
        </p:nvPicPr>
        <p:blipFill>
          <a:blip r:embed="rId2"/>
          <a:stretch/>
        </p:blipFill>
        <p:spPr>
          <a:xfrm>
            <a:off x="838080" y="1688400"/>
            <a:ext cx="8098200" cy="469440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8937000" y="1688400"/>
            <a:ext cx="241596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Hoch genug um den Steuerwettlauf zu beenden?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115640" y="6383520"/>
            <a:ext cx="87523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i="1" strike="noStrike" spc="-1">
                <a:solidFill>
                  <a:srgbClr val="000000"/>
                </a:solidFill>
                <a:latin typeface="Garamond"/>
                <a:ea typeface="Times New Roman"/>
              </a:rPr>
              <a:t>Schieritz/Tatje (2021): Die Steueroasen trocknen: </a:t>
            </a:r>
            <a:r>
              <a:rPr lang="de-DE" sz="1200" b="0" i="1" u="sng" strike="noStrike" spc="-1">
                <a:solidFill>
                  <a:srgbClr val="0563C1"/>
                </a:solidFill>
                <a:uFillTx/>
                <a:latin typeface="Garamond"/>
                <a:ea typeface="Times New Roman"/>
                <a:hlinkClick r:id="rId3"/>
              </a:rPr>
              <a:t>https</a:t>
            </a:r>
            <a:r>
              <a:rPr lang="de-DE" sz="1200" b="0" i="1" u="sng" strike="noStrike" spc="-1">
                <a:solidFill>
                  <a:srgbClr val="0563C1"/>
                </a:solidFill>
                <a:uFillTx/>
                <a:latin typeface="Garamond"/>
                <a:ea typeface="Times New Roman"/>
                <a:hlinkClick r:id="rId3"/>
              </a:rPr>
              <a:t>://www.zeit.de/2021/16/mindeststeuersatz-usa-grosskonzerne-steuerlast-reform-us-regierung</a:t>
            </a:r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38080" y="365040"/>
            <a:ext cx="1051488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Wie funktioniert </a:t>
            </a: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die Neuverteilung </a:t>
            </a: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von Besteuerungsrechten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8080" y="1688400"/>
            <a:ext cx="10514880" cy="44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8375040" y="1847088"/>
            <a:ext cx="363636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Genug, damit Google in Deutschland fair besteuert wird?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pic>
        <p:nvPicPr>
          <p:cNvPr id="149" name="Grafik 148"/>
          <p:cNvPicPr/>
          <p:nvPr/>
        </p:nvPicPr>
        <p:blipFill>
          <a:blip r:embed="rId2"/>
          <a:stretch/>
        </p:blipFill>
        <p:spPr>
          <a:xfrm>
            <a:off x="720000" y="1847088"/>
            <a:ext cx="7655040" cy="34974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131480" y="1956960"/>
            <a:ext cx="10123560" cy="282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900" b="1" strike="noStrike" spc="-1">
                <a:solidFill>
                  <a:srgbClr val="B13600"/>
                </a:solidFill>
                <a:latin typeface="Garamond"/>
                <a:ea typeface="DejaVu Sans"/>
              </a:rPr>
              <a:t>Block C – Geldwäsche und Schattenfinanz</a:t>
            </a:r>
            <a:endParaRPr lang="de-DE" sz="4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Film – Was ist Geldwäsche und wie funktioniert sie?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53" name="Grafik 152"/>
          <p:cNvPicPr/>
          <p:nvPr/>
        </p:nvPicPr>
        <p:blipFill>
          <a:blip r:embed="rId2"/>
          <a:stretch/>
        </p:blipFill>
        <p:spPr>
          <a:xfrm>
            <a:off x="953928" y="1876248"/>
            <a:ext cx="4285584" cy="2448864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5797296" y="1847088"/>
            <a:ext cx="6214104" cy="3137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de-D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pc="-1" dirty="0" smtClean="0">
                <a:solidFill>
                  <a:srgbClr val="000000"/>
                </a:solidFill>
                <a:latin typeface="Calibri"/>
              </a:rPr>
              <a:t>Kleine Rechenaufgabe: Wie viel wiegt…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28" y="4462018"/>
            <a:ext cx="4285584" cy="209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Film – Steueroase und/oder Schattenfinanzplatz?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0" y="1771226"/>
            <a:ext cx="5363225" cy="3896212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1046"/>
              </p:ext>
            </p:extLst>
          </p:nvPr>
        </p:nvGraphicFramePr>
        <p:xfrm>
          <a:off x="6309361" y="1771226"/>
          <a:ext cx="5779007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827"/>
                <a:gridCol w="2483164"/>
                <a:gridCol w="241401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Schattenfinanzindex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Steueroasenindex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Cayman</a:t>
                      </a:r>
                      <a:r>
                        <a:rPr lang="de-DE" sz="1600" dirty="0" smtClean="0"/>
                        <a:t> Islands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Britisch</a:t>
                      </a:r>
                      <a:r>
                        <a:rPr lang="de-DE" sz="1600" baseline="0" dirty="0" smtClean="0"/>
                        <a:t> Virgin Islands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USA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Cayman</a:t>
                      </a:r>
                      <a:r>
                        <a:rPr lang="de-DE" sz="1600" dirty="0" smtClean="0"/>
                        <a:t> Islands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Schweiz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Bermuda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Hong Kong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Niederlande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Singapur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Schweiz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Luxemburg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Luxemburg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Japan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Hong Kong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Niederlande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Jersey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British Virgin Islands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Singapur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Vereinigte Arabische Emirate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Vereinigte</a:t>
                      </a:r>
                      <a:r>
                        <a:rPr lang="de-DE" sz="1600" baseline="0" dirty="0" smtClean="0"/>
                        <a:t> Arabische Emirate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Deutschland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---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Was sind die Folgen von illegalen Finanzströmen?</a:t>
            </a:r>
          </a:p>
        </p:txBody>
      </p:sp>
      <p:pic>
        <p:nvPicPr>
          <p:cNvPr id="158" name="Grafik 157"/>
          <p:cNvPicPr/>
          <p:nvPr/>
        </p:nvPicPr>
        <p:blipFill>
          <a:blip r:embed="rId2"/>
          <a:stretch/>
        </p:blipFill>
        <p:spPr>
          <a:xfrm>
            <a:off x="838080" y="1770264"/>
            <a:ext cx="6332472" cy="3432672"/>
          </a:xfrm>
          <a:prstGeom prst="rect">
            <a:avLst/>
          </a:prstGeom>
          <a:ln>
            <a:noFill/>
          </a:ln>
        </p:spPr>
      </p:pic>
      <p:pic>
        <p:nvPicPr>
          <p:cNvPr id="4" name="Grafik 3"/>
          <p:cNvPicPr/>
          <p:nvPr/>
        </p:nvPicPr>
        <p:blipFill>
          <a:blip r:embed="rId3"/>
          <a:stretch/>
        </p:blipFill>
        <p:spPr>
          <a:xfrm>
            <a:off x="7799832" y="4599432"/>
            <a:ext cx="4206960" cy="2100816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768096" y="5649840"/>
            <a:ext cx="6821424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Welche Rolle spielt Deutschland als Zielland für schmutziges Geld?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Welche Lösungsansätze 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gibt es?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936000" y="1944000"/>
            <a:ext cx="10079640" cy="44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Bild10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797740" y="1689840"/>
            <a:ext cx="6119495" cy="304609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4684896" cy="2581848"/>
          </a:xfrm>
        </p:spPr>
        <p:txBody>
          <a:bodyPr/>
          <a:lstStyle/>
          <a:p>
            <a:r>
              <a:rPr lang="de-DE" dirty="0" smtClean="0"/>
              <a:t>Transparenzregister</a:t>
            </a:r>
          </a:p>
          <a:p>
            <a:r>
              <a:rPr lang="de-DE" dirty="0" smtClean="0"/>
              <a:t>Austausch von Daten</a:t>
            </a:r>
          </a:p>
          <a:p>
            <a:r>
              <a:rPr lang="de-DE" dirty="0" smtClean="0"/>
              <a:t>Illegales Vermögen aufspüren und zurückgeben</a:t>
            </a:r>
            <a:endParaRPr lang="de-DE" dirty="0"/>
          </a:p>
        </p:txBody>
      </p:sp>
      <p:sp>
        <p:nvSpPr>
          <p:cNvPr id="7" name="CustomShape 3"/>
          <p:cNvSpPr/>
          <p:nvPr/>
        </p:nvSpPr>
        <p:spPr>
          <a:xfrm>
            <a:off x="6011898" y="5099043"/>
            <a:ext cx="363636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Warum klappt das so schlecht mit dem Zurückschicken? Und ist das überhaupt eine gute Idee?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31480" y="1956960"/>
            <a:ext cx="10123560" cy="282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900" b="1" strike="noStrike" spc="-1">
                <a:solidFill>
                  <a:srgbClr val="B13600"/>
                </a:solidFill>
                <a:latin typeface="Garamond"/>
                <a:ea typeface="DejaVu Sans"/>
              </a:rPr>
              <a:t>Block A – Globale Ungleichheit</a:t>
            </a:r>
            <a:endParaRPr lang="de-DE" sz="4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Fragen zum Film – globale Ungleichheit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951440" y="1688400"/>
            <a:ext cx="6401520" cy="44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1. Was ist Ungleichheit? Wie sind Einkommen und Vermögen weltweit verteilt?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Wir wird man in Deutschland reich?</a:t>
            </a:r>
            <a:endParaRPr lang="de-DE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Was sagt die Elefantenkurve über die Entwicklung von Ungleichheit?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pic>
        <p:nvPicPr>
          <p:cNvPr id="84" name="Grafik 4"/>
          <p:cNvPicPr/>
          <p:nvPr/>
        </p:nvPicPr>
        <p:blipFill>
          <a:blip r:embed="rId2"/>
          <a:stretch/>
        </p:blipFill>
        <p:spPr>
          <a:xfrm>
            <a:off x="931680" y="3916800"/>
            <a:ext cx="3747960" cy="2451600"/>
          </a:xfrm>
          <a:prstGeom prst="rect">
            <a:avLst/>
          </a:prstGeom>
          <a:ln>
            <a:noFill/>
          </a:ln>
        </p:spPr>
      </p:pic>
      <p:pic>
        <p:nvPicPr>
          <p:cNvPr id="85" name="Grafik 5"/>
          <p:cNvPicPr/>
          <p:nvPr/>
        </p:nvPicPr>
        <p:blipFill>
          <a:blip r:embed="rId3"/>
          <a:stretch/>
        </p:blipFill>
        <p:spPr>
          <a:xfrm>
            <a:off x="931680" y="1688400"/>
            <a:ext cx="3713040" cy="209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Fragen zum Film – globale Ungleichheit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951440" y="1688400"/>
            <a:ext cx="6401520" cy="44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2. Warum ist Ungleichheit ein Problem? Was hat das mit den Entwicklungschancen von Ida und Emanuel zu tun?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Wer sich anstrengt, kommt zuerst ans Ziel?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>
              <a:latin typeface="Arial"/>
            </a:endParaRPr>
          </a:p>
        </p:txBody>
      </p:sp>
      <p:pic>
        <p:nvPicPr>
          <p:cNvPr id="88" name="Grafik 6"/>
          <p:cNvPicPr/>
          <p:nvPr/>
        </p:nvPicPr>
        <p:blipFill>
          <a:blip r:embed="rId2"/>
          <a:stretch/>
        </p:blipFill>
        <p:spPr>
          <a:xfrm>
            <a:off x="931680" y="1544400"/>
            <a:ext cx="3747960" cy="2107440"/>
          </a:xfrm>
          <a:prstGeom prst="rect">
            <a:avLst/>
          </a:prstGeom>
          <a:ln>
            <a:noFill/>
          </a:ln>
        </p:spPr>
      </p:pic>
      <p:pic>
        <p:nvPicPr>
          <p:cNvPr id="89" name="Bild13"/>
          <p:cNvPicPr/>
          <p:nvPr/>
        </p:nvPicPr>
        <p:blipFill>
          <a:blip r:embed="rId3"/>
          <a:stretch/>
        </p:blipFill>
        <p:spPr>
          <a:xfrm>
            <a:off x="756000" y="4082040"/>
            <a:ext cx="1736280" cy="1929600"/>
          </a:xfrm>
          <a:prstGeom prst="rect">
            <a:avLst/>
          </a:prstGeom>
          <a:ln>
            <a:noFill/>
          </a:ln>
        </p:spPr>
      </p:pic>
      <p:pic>
        <p:nvPicPr>
          <p:cNvPr id="90" name="Bild14"/>
          <p:cNvPicPr/>
          <p:nvPr/>
        </p:nvPicPr>
        <p:blipFill>
          <a:blip r:embed="rId4"/>
          <a:stretch/>
        </p:blipFill>
        <p:spPr>
          <a:xfrm>
            <a:off x="2890800" y="4082040"/>
            <a:ext cx="1697760" cy="200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Fragen zum Film – globale Ungleichheit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38080" y="1688400"/>
            <a:ext cx="10514880" cy="44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3. Wie kann man Ungleichheit reduzieren? Was ist ein Sozialstaat? Welche Rollen spielen Steuern?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4. Warum sind die Steuern in Entwicklungsländern vergleichsweise niedrig? Warum ist das ein Problem?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</p:txBody>
      </p:sp>
      <p:pic>
        <p:nvPicPr>
          <p:cNvPr id="93" name="Grafik 2"/>
          <p:cNvPicPr/>
          <p:nvPr/>
        </p:nvPicPr>
        <p:blipFill>
          <a:blip r:embed="rId2"/>
          <a:stretch/>
        </p:blipFill>
        <p:spPr>
          <a:xfrm>
            <a:off x="7085160" y="4834440"/>
            <a:ext cx="3179520" cy="1812240"/>
          </a:xfrm>
          <a:prstGeom prst="rect">
            <a:avLst/>
          </a:prstGeom>
          <a:ln>
            <a:noFill/>
          </a:ln>
        </p:spPr>
      </p:pic>
      <p:pic>
        <p:nvPicPr>
          <p:cNvPr id="94" name="Grafik 4"/>
          <p:cNvPicPr/>
          <p:nvPr/>
        </p:nvPicPr>
        <p:blipFill>
          <a:blip r:embed="rId3"/>
          <a:stretch/>
        </p:blipFill>
        <p:spPr>
          <a:xfrm>
            <a:off x="7085160" y="2310840"/>
            <a:ext cx="2922480" cy="164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Fragen zum Film – globale Ungleichheit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838080" y="1688400"/>
            <a:ext cx="10944720" cy="51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5. Was erfahrt Ihr über die 17 Nachhaltigkeitsziele? Welches dieser Ziele ist Dir persönlich wichtig und warum?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 Gleichheit oder Chancengerechtigkeit? Elon Musk auf dem Weg ins All?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>
              <a:latin typeface="Arial"/>
            </a:endParaRPr>
          </a:p>
        </p:txBody>
      </p:sp>
      <p:pic>
        <p:nvPicPr>
          <p:cNvPr id="97" name="Bild15"/>
          <p:cNvPicPr/>
          <p:nvPr/>
        </p:nvPicPr>
        <p:blipFill>
          <a:blip r:embed="rId2"/>
          <a:srcRect t="4852" b="4132"/>
          <a:stretch/>
        </p:blipFill>
        <p:spPr>
          <a:xfrm>
            <a:off x="2520000" y="2670480"/>
            <a:ext cx="7030440" cy="339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131480" y="1956960"/>
            <a:ext cx="10123560" cy="282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900" b="1" strike="noStrike" spc="-1">
                <a:solidFill>
                  <a:srgbClr val="B13600"/>
                </a:solidFill>
                <a:latin typeface="Garamond"/>
                <a:ea typeface="DejaVu Sans"/>
              </a:rPr>
              <a:t>Block B – Steuervermeidung von Konzernen</a:t>
            </a:r>
            <a:endParaRPr lang="de-DE" sz="4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4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 Light"/>
              </a:rPr>
              <a:t>Fragen zum Film – Was ist eine Steueroase?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262440" y="1445400"/>
            <a:ext cx="25203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Oase? Wüste? Oder doch Paradies?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081080" y="6495120"/>
            <a:ext cx="875232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i="1" strike="noStrike" spc="-1">
                <a:solidFill>
                  <a:srgbClr val="000000"/>
                </a:solidFill>
                <a:latin typeface="Garamond"/>
                <a:ea typeface="Times New Roman"/>
              </a:rPr>
              <a:t>Schieritz/Tatje (2021): Die Steueroasen trocknen: </a:t>
            </a:r>
            <a:r>
              <a:rPr lang="de-DE" sz="1200" b="0" i="1" u="sng" strike="noStrike" spc="-1">
                <a:solidFill>
                  <a:srgbClr val="0563C1"/>
                </a:solidFill>
                <a:uFillTx/>
                <a:latin typeface="Garamond"/>
                <a:ea typeface="Times New Roman"/>
                <a:hlinkClick r:id="rId2"/>
              </a:rPr>
              <a:t>https</a:t>
            </a:r>
            <a:r>
              <a:rPr lang="de-DE" sz="1200" b="0" i="1" u="sng" strike="noStrike" spc="-1">
                <a:solidFill>
                  <a:srgbClr val="0563C1"/>
                </a:solidFill>
                <a:uFillTx/>
                <a:latin typeface="Garamond"/>
                <a:ea typeface="Times New Roman"/>
                <a:hlinkClick r:id="rId2"/>
              </a:rPr>
              <a:t>://www.zeit.de/2021/16/mindeststeuersatz-usa-grosskonzerne-steuerlast-reform-us-regierung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138" name="Grafik 10"/>
          <p:cNvPicPr/>
          <p:nvPr/>
        </p:nvPicPr>
        <p:blipFill>
          <a:blip r:embed="rId3"/>
          <a:stretch/>
        </p:blipFill>
        <p:spPr>
          <a:xfrm>
            <a:off x="991080" y="1445400"/>
            <a:ext cx="8178120" cy="497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spc="-1" dirty="0">
                <a:solidFill>
                  <a:srgbClr val="000000"/>
                </a:solidFill>
                <a:latin typeface="Calibri Light"/>
              </a:rPr>
              <a:t>Fragen zum Film – Wie kommen die Gewinne in die Steueroase</a:t>
            </a:r>
            <a:r>
              <a:rPr lang="de-DE" sz="4400" spc="-1" dirty="0" smtClean="0">
                <a:solidFill>
                  <a:srgbClr val="000000"/>
                </a:solidFill>
                <a:latin typeface="Calibri Light"/>
              </a:rPr>
              <a:t>?</a:t>
            </a:r>
            <a:endParaRPr lang="de-DE" sz="4400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0" name="Grafik 6"/>
          <p:cNvPicPr/>
          <p:nvPr/>
        </p:nvPicPr>
        <p:blipFill>
          <a:blip r:embed="rId2"/>
          <a:stretch/>
        </p:blipFill>
        <p:spPr>
          <a:xfrm>
            <a:off x="875520" y="4251960"/>
            <a:ext cx="4519440" cy="2548080"/>
          </a:xfrm>
          <a:prstGeom prst="rect">
            <a:avLst/>
          </a:prstGeom>
          <a:ln>
            <a:noFill/>
          </a:ln>
        </p:spPr>
      </p:pic>
      <p:pic>
        <p:nvPicPr>
          <p:cNvPr id="141" name="Grafik 7"/>
          <p:cNvPicPr/>
          <p:nvPr/>
        </p:nvPicPr>
        <p:blipFill>
          <a:blip r:embed="rId3"/>
          <a:stretch/>
        </p:blipFill>
        <p:spPr>
          <a:xfrm>
            <a:off x="882720" y="1689840"/>
            <a:ext cx="4512240" cy="24332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6213312" y="1689840"/>
            <a:ext cx="4321296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Was kann man sonst der Tochtergesellschaft in Deutschland alles in Rechnung stellen?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Office PowerPoint</Application>
  <PresentationFormat>Breitbild</PresentationFormat>
  <Paragraphs>109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Microsoft-Konto</dc:creator>
  <dc:description/>
  <cp:lastModifiedBy>Microsoft-Konto</cp:lastModifiedBy>
  <cp:revision>47</cp:revision>
  <cp:lastPrinted>2021-11-04T11:26:17Z</cp:lastPrinted>
  <dcterms:created xsi:type="dcterms:W3CDTF">2021-10-31T18:21:05Z</dcterms:created>
  <dcterms:modified xsi:type="dcterms:W3CDTF">2021-11-04T11:32:28Z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